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3" r:id="rId5"/>
    <p:sldId id="260" r:id="rId6"/>
    <p:sldId id="262" r:id="rId7"/>
    <p:sldId id="264" r:id="rId8"/>
    <p:sldId id="266" r:id="rId9"/>
  </p:sldIdLst>
  <p:sldSz cx="6858000" cy="10980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797080"/>
            <a:ext cx="5829300" cy="38229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767430"/>
            <a:ext cx="5143500" cy="265113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5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84623"/>
            <a:ext cx="1478756" cy="93056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84623"/>
            <a:ext cx="4350544" cy="93056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9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737562"/>
            <a:ext cx="5915025" cy="45676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7348455"/>
            <a:ext cx="5915025" cy="240203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923113"/>
            <a:ext cx="2914650" cy="69671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923113"/>
            <a:ext cx="2914650" cy="69671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9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84625"/>
            <a:ext cx="5915025" cy="21224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691807"/>
            <a:ext cx="2901255" cy="13192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011019"/>
            <a:ext cx="2901255" cy="5899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691807"/>
            <a:ext cx="2915543" cy="13192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011019"/>
            <a:ext cx="2915543" cy="5899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8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3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1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32049"/>
            <a:ext cx="2211884" cy="256217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581025"/>
            <a:ext cx="3471863" cy="780344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94221"/>
            <a:ext cx="2211884" cy="61029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3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32049"/>
            <a:ext cx="2211884" cy="256217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581025"/>
            <a:ext cx="3471863" cy="780344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94221"/>
            <a:ext cx="2211884" cy="61029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2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84625"/>
            <a:ext cx="5915025" cy="2122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923113"/>
            <a:ext cx="5915025" cy="6967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0177520"/>
            <a:ext cx="1543050" cy="58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ABEB-975B-46E4-A6CF-572C2C00069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0177520"/>
            <a:ext cx="2314575" cy="58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0177520"/>
            <a:ext cx="1543050" cy="58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CC73-16D8-4D84-B365-08D2ADB3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snews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659" cy="109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05" y="970831"/>
            <a:ext cx="6115906" cy="5707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 проекте 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04" y="1541560"/>
            <a:ext cx="6401129" cy="62531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Позиционирование: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строим платформу Вашего финансового успеха.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Миссия: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помощь в принятии верных решений,</a:t>
            </a:r>
            <a:r>
              <a:rPr lang="uk-UA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гарантирующих</a:t>
            </a:r>
            <a:r>
              <a:rPr lang="uk-UA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стабильность личного дохода и финансовую состоятельность и защищенность бизнеса любого уровня сложности.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Аудитория: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</a:t>
            </a:r>
            <a:r>
              <a:rPr lang="uk-UA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-менеджеры, предприниматели (как состоявшиеся, так и начинающие), руководители финотделов и коммерческих служб крупных компаний, чиновники высокого ранга государственных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финучреждений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банков. Возраст – 30-50 лет, доход выше среднего и высокий.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Аудитория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одного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номера: 38 930 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тыс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*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Распространение: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вся Украина 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точках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продажи прессы.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Адресная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доставка 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  <a:sym typeface="Open Sans" charset="0"/>
              </a:rPr>
              <a:t>представителям органов власти: Верховная Рада, Администрация Президента, Кабинет министров ,Киевский городской совет, Киевская областная государственная администрация, Служба безопасности Украины, Областные прокуратуры.</a:t>
            </a:r>
          </a:p>
          <a:p>
            <a:pPr marL="0" indent="0">
              <a:buNone/>
            </a:pPr>
            <a:endParaRPr lang="ru-RU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0602" y="8988001"/>
            <a:ext cx="2894384" cy="1217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Специальный раздел на сайте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www.dsnews.ua/</a:t>
            </a:r>
            <a:r>
              <a:rPr lang="ru-RU" sz="1600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1" y="6117289"/>
            <a:ext cx="3817621" cy="2824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16" y="7426610"/>
            <a:ext cx="4134517" cy="2778986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70601" y="10251777"/>
            <a:ext cx="658739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ru-RU" altLang="ru-RU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* По данным исследования компании KANTAR TNS МMI </a:t>
            </a:r>
            <a:r>
              <a:rPr lang="ru-RU" altLang="ru-RU" sz="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2020/1 </a:t>
            </a:r>
            <a:r>
              <a:rPr lang="ru-RU" altLang="ru-RU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+ </a:t>
            </a:r>
            <a:r>
              <a:rPr lang="ru-RU" altLang="ru-RU" sz="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2020/2. </a:t>
            </a:r>
            <a:r>
              <a:rPr lang="ru-RU" altLang="ru-RU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Генеральную совокупность составляет население городов Украины возрастом от 12 до 65 лет, города 50 000+. Выборочная совокупность составляет 7 000 респондентов за одну объединенную волну исследований (14 000 респондентов в год</a:t>
            </a:r>
            <a:r>
              <a:rPr lang="ru-RU" altLang="ru-RU" sz="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)</a:t>
            </a:r>
            <a:r>
              <a:rPr lang="ru-RU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. </a:t>
            </a:r>
            <a:r>
              <a:rPr lang="ru-RU" sz="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* С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over – </a:t>
            </a:r>
            <a:r>
              <a:rPr lang="uk-UA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охват в т</a:t>
            </a:r>
            <a:r>
              <a:rPr lang="ru-RU" sz="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ыс</a:t>
            </a:r>
            <a:r>
              <a:rPr lang="ru-RU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. </a:t>
            </a:r>
          </a:p>
          <a:p>
            <a:pPr>
              <a:defRPr/>
            </a:pPr>
            <a:endParaRPr lang="ru-RU" sz="800" i="1" dirty="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388"/>
            <a:ext cx="6858000" cy="7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7323" y="7562143"/>
            <a:ext cx="254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Социальный статус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041" y="1636135"/>
            <a:ext cx="61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5783" y="4445159"/>
            <a:ext cx="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Возраст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102" y="10578921"/>
            <a:ext cx="31406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latin typeface="+mj-lt"/>
                <a:ea typeface="+mj-ea"/>
                <a:cs typeface="+mj-cs"/>
              </a:rPr>
              <a:t>Данные: </a:t>
            </a:r>
            <a:r>
              <a:rPr lang="en-US" sz="1050" dirty="0" smtClean="0">
                <a:latin typeface="+mj-lt"/>
                <a:ea typeface="+mj-ea"/>
                <a:cs typeface="+mj-cs"/>
              </a:rPr>
              <a:t>MM</a:t>
            </a:r>
            <a:r>
              <a:rPr lang="uk-UA" sz="1050" dirty="0" smtClean="0">
                <a:latin typeface="+mj-lt"/>
                <a:ea typeface="+mj-ea"/>
                <a:cs typeface="+mj-cs"/>
              </a:rPr>
              <a:t>І </a:t>
            </a:r>
            <a:r>
              <a:rPr lang="uk-UA" sz="1050" dirty="0" err="1" smtClean="0">
                <a:latin typeface="+mj-lt"/>
                <a:ea typeface="+mj-ea"/>
                <a:cs typeface="+mj-cs"/>
              </a:rPr>
              <a:t>Украина</a:t>
            </a:r>
            <a:r>
              <a:rPr lang="uk-UA" sz="1050" dirty="0" smtClean="0">
                <a:latin typeface="+mj-lt"/>
                <a:ea typeface="+mj-ea"/>
                <a:cs typeface="+mj-cs"/>
              </a:rPr>
              <a:t> 2020/1+2020/2 </a:t>
            </a:r>
            <a:r>
              <a:rPr lang="en-US" sz="1050" dirty="0">
                <a:latin typeface="+mj-lt"/>
                <a:ea typeface="+mj-ea"/>
                <a:cs typeface="+mj-cs"/>
              </a:rPr>
              <a:t>Table % Cover</a:t>
            </a:r>
            <a:endParaRPr lang="ru-RU" sz="105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0605" y="970831"/>
            <a:ext cx="6115906" cy="570729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Портрет </a:t>
            </a:r>
            <a:r>
              <a:rPr lang="uk-UA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аудитории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388"/>
            <a:ext cx="6858000" cy="782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23" y="2052867"/>
            <a:ext cx="2312301" cy="2435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1" y="4868838"/>
            <a:ext cx="5042263" cy="2567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7957099"/>
            <a:ext cx="6234111" cy="25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3779" y="1256195"/>
            <a:ext cx="639197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Экономическая альтернатива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–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подробно </a:t>
            </a:r>
            <a:r>
              <a:rPr lang="ru-RU" altLang="ru-RU" sz="1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о финансах, экономике и инвестициях, экономических показателях, графики, изменения рынков, отношение населения к банковскому сектору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Антикоррупция</a:t>
            </a:r>
            <a:r>
              <a:rPr lang="ru-RU" altLang="ru-RU" sz="1200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темы и проблемы коррупции, обсуждение вопросов противодействия коррупционным схемам; выведение на поверхность проблем, с которыми сталкивается Антикоррупционное бюро;</a:t>
            </a: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КРОТ (Крым, Россия, оккупированные территории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)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200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проведение анализа деятельности руководства на оккупированных территориях, прогнозы и анализ событий в ДНР, ЛНР и Крыму;</a:t>
            </a: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Геополитика</a:t>
            </a:r>
            <a:r>
              <a:rPr lang="ru-RU" altLang="ru-RU" sz="1200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глобальные рынки и роль Украины в них;</a:t>
            </a: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Технологии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 – обзор новых технологий, которые влияют на нашу жизнь и задают тренды на будущее.</a:t>
            </a: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Топ самых успешных </a:t>
            </a:r>
            <a:r>
              <a:rPr lang="ru-RU" altLang="ru-RU" sz="12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– рейтинг самых прогрессивных, успешных, инновационных компаний в различных сферах деятельности, презентация выдающихся руководителей и предпринимателей</a:t>
            </a:r>
            <a:endParaRPr lang="ru-RU" altLang="ru-RU" sz="1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05" y="7023790"/>
            <a:ext cx="3694698" cy="2703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03" y="7766642"/>
            <a:ext cx="2218267" cy="304293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0605" y="970831"/>
            <a:ext cx="6115906" cy="570729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Основ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ные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рубрики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388"/>
            <a:ext cx="6858000" cy="7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38" y="8264057"/>
            <a:ext cx="1799304" cy="23895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5" y="7723483"/>
            <a:ext cx="2934801" cy="17353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512" y="7822617"/>
            <a:ext cx="1751701" cy="19884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388"/>
            <a:ext cx="6858000" cy="782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006" y="927462"/>
            <a:ext cx="6436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Топ-25 в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2021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году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 каждом номере журнала вас ждет особый рейтинг по направлениям и сегментам предпринимательской деятельности. Мы выбираем лучших и делимся частичкой их успеха с вами.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01470"/>
              </p:ext>
            </p:extLst>
          </p:nvPr>
        </p:nvGraphicFramePr>
        <p:xfrm>
          <a:off x="346835" y="2580273"/>
          <a:ext cx="6040110" cy="503305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16324">
                  <a:extLst>
                    <a:ext uri="{9D8B030D-6E8A-4147-A177-3AD203B41FA5}">
                      <a16:colId xmlns:a16="http://schemas.microsoft.com/office/drawing/2014/main" val="3181868181"/>
                    </a:ext>
                  </a:extLst>
                </a:gridCol>
                <a:gridCol w="2461893">
                  <a:extLst>
                    <a:ext uri="{9D8B030D-6E8A-4147-A177-3AD203B41FA5}">
                      <a16:colId xmlns:a16="http://schemas.microsoft.com/office/drawing/2014/main" val="1356166768"/>
                    </a:ext>
                  </a:extLst>
                </a:gridCol>
                <a:gridCol w="2461893">
                  <a:extLst>
                    <a:ext uri="{9D8B030D-6E8A-4147-A177-3AD203B41FA5}">
                      <a16:colId xmlns:a16="http://schemas.microsoft.com/office/drawing/2014/main" val="1325989681"/>
                    </a:ext>
                  </a:extLst>
                </a:gridCol>
              </a:tblGrid>
              <a:tr h="16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№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Тема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137415"/>
                  </a:ext>
                </a:extLst>
              </a:tr>
              <a:tr h="133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487481"/>
                  </a:ext>
                </a:extLst>
              </a:tr>
              <a:tr h="200460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1-2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Бизнес вумен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5669864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9264509"/>
                  </a:ext>
                </a:extLst>
              </a:tr>
              <a:tr h="200460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Эко программы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5777684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5007929"/>
                  </a:ext>
                </a:extLst>
              </a:tr>
              <a:tr h="213824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Работодатели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3595413"/>
                  </a:ext>
                </a:extLst>
              </a:tr>
              <a:tr h="165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5498541"/>
                  </a:ext>
                </a:extLst>
              </a:tr>
              <a:tr h="227188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Программы диджитализации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569709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6202462"/>
                  </a:ext>
                </a:extLst>
              </a:tr>
              <a:tr h="173732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Топ-менеджера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8254769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3408579"/>
                  </a:ext>
                </a:extLst>
              </a:tr>
              <a:tr h="200460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КСО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7342118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5289030"/>
                  </a:ext>
                </a:extLst>
              </a:tr>
              <a:tr h="180414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Инвестиции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0199578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3898220"/>
                  </a:ext>
                </a:extLst>
              </a:tr>
              <a:tr h="327418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Эффективные маркетинговые кампании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0869467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638145"/>
                  </a:ext>
                </a:extLst>
              </a:tr>
              <a:tr h="220506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Украинские бренды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9283695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8978386"/>
                  </a:ext>
                </a:extLst>
              </a:tr>
              <a:tr h="187096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Инновационные компании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5247623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5027815"/>
                  </a:ext>
                </a:extLst>
              </a:tr>
              <a:tr h="233870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ТОП-50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Лучшие компании 2021 года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5235082"/>
                  </a:ext>
                </a:extLst>
              </a:tr>
              <a:tr h="13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854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8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57" y="752505"/>
            <a:ext cx="6043534" cy="6126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Как это было: </a:t>
            </a:r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ивент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ы 2019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056" y="1583942"/>
            <a:ext cx="6082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bg2">
                    <a:lumMod val="25000"/>
                  </a:schemeClr>
                </a:solidFill>
              </a:rPr>
              <a:t>ТОП-20 ЛУЧШИХ РАБОТОДАТЕЛЕЙ УКРАИНЫ</a:t>
            </a:r>
            <a:endParaRPr lang="ru-RU" b="1" i="0" cap="all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326" y="1918127"/>
            <a:ext cx="6115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Церемония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награждения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победителей рейтинга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лучших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работодателей страны прошла в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музейном комплексе «Кличко Экспо» В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данный рейтинг журнала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"Власть денег" (издательская группа "Картель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")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вошли как крупные украинские корпорации, так и "дочки"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зарубежных компаний.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При отборе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номинантов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учитывался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целый ряд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критериев, в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том числе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- качество и надежность рабочих мест,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HR-стратегии, возможность карьерного роста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сотрудников,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рост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зарплат по сравнению с прошлым годом.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38571"/>
            <a:ext cx="1722841" cy="1050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56" y="3278749"/>
            <a:ext cx="1473200" cy="10596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418" y="3204623"/>
            <a:ext cx="1697692" cy="11188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730" y="3101741"/>
            <a:ext cx="984599" cy="13246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4980" y="4528228"/>
            <a:ext cx="232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ТОП 20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КСО-ПРАКТИК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305" y="4853389"/>
            <a:ext cx="6217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4 июля 2019 года состоялось награждение лучших КСО-программ ведущих отечественных и зарубежных компаний. Событие прошло в "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Mandarin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Maison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". В рейтинг "ТОП-20 компаний, которым не все равно" вошли представители самых разных индустрий и сферы услуг - от крупнейших металлургических и энергокомпаний до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ритейлеров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и косметических брендов. Гостями вечера были участники рейтинга, ведущие предприниматели и бизнесмены, эксперты, журналисты. На сцене свои КСО-программы представили такие компании, как «Астарта-Киев», линия магазинов EVA, «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Метинвест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», МСЛ, AVON. Ведущие вечера – телеведущая Ксения Смирнова и обладательница титула «Мисс Украина — Земля 2018» Анастасия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Кривохижа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141" y="6608410"/>
            <a:ext cx="1527267" cy="9892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25" y="6608410"/>
            <a:ext cx="1406341" cy="9892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905" y="6662341"/>
            <a:ext cx="1100691" cy="91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6783" y="6647915"/>
            <a:ext cx="1551045" cy="9223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388"/>
            <a:ext cx="6858000" cy="7822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9001" y="7763473"/>
            <a:ext cx="4559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ТОП-20 ЭКОЛОГИЧЕСКИХ ПРОГРАММ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6579" y="8075566"/>
            <a:ext cx="62171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 рейтинг вошли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экопрограммы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, внедряемые в Украине отечественными и зарубежными компаниями с целью модернизации производства, выпуска экологически-чистой продукции, ведения производства на основе европейских экологических стандартов. 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отборе предприятий учитывались как уже реализованные, так и планируемые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экопрограммы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. При этом отбор основывался не только объемах инвестиций, но и на важности этих проектов для сохранения здоровья украинцев, улучшения ситуации в регионах, усиления технологического потенциала Украины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6206" y="9544095"/>
            <a:ext cx="1784178" cy="11636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0466" y="9544095"/>
            <a:ext cx="1663952" cy="11460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753" y="9464109"/>
            <a:ext cx="892970" cy="13005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1065" y="9593737"/>
            <a:ext cx="1404398" cy="111816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95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294625"/>
            <a:ext cx="2413000" cy="2882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5756888"/>
            <a:ext cx="681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Размеры рекламных модулей, мм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295469"/>
            <a:ext cx="6006218" cy="414975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36057" y="896198"/>
            <a:ext cx="6043534" cy="10997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Прайс на размещение рекламы на 2020 год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388"/>
            <a:ext cx="6858000" cy="782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71" y="2294625"/>
            <a:ext cx="3014435" cy="19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76033" cy="1098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55725">
            <a:off x="1410787" y="4990012"/>
            <a:ext cx="1580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t>ФИО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755725">
            <a:off x="1712747" y="5331080"/>
            <a:ext cx="242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тел.: (044) 502 02 20 </a:t>
            </a:r>
          </a:p>
        </p:txBody>
      </p:sp>
      <p:sp>
        <p:nvSpPr>
          <p:cNvPr id="5" name="TextBox 4"/>
          <p:cNvSpPr txBox="1"/>
          <p:nvPr/>
        </p:nvSpPr>
        <p:spPr>
          <a:xfrm rot="19755725">
            <a:off x="2132181" y="6006072"/>
            <a:ext cx="203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adv@dsnews.ua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755725">
            <a:off x="2345948" y="5900097"/>
            <a:ext cx="419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ул. Павловская, 29 01135 Киев, Украина</a:t>
            </a:r>
          </a:p>
        </p:txBody>
      </p:sp>
    </p:spTree>
    <p:extLst>
      <p:ext uri="{BB962C8B-B14F-4D97-AF65-F5344CB8AC3E}">
        <p14:creationId xmlns:p14="http://schemas.microsoft.com/office/powerpoint/2010/main" val="25954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13789</TotalTime>
  <Words>684</Words>
  <Application>Microsoft Office PowerPoint</Application>
  <PresentationFormat>Произвольный</PresentationFormat>
  <Paragraphs>102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Open Sans</vt:lpstr>
      <vt:lpstr>PT Sans</vt:lpstr>
      <vt:lpstr>Verdana</vt:lpstr>
      <vt:lpstr>Office Theme</vt:lpstr>
      <vt:lpstr>Презентация PowerPoint</vt:lpstr>
      <vt:lpstr>О проекте </vt:lpstr>
      <vt:lpstr>Портрет аудитории</vt:lpstr>
      <vt:lpstr>Основные рубрики</vt:lpstr>
      <vt:lpstr>Презентация PowerPoint</vt:lpstr>
      <vt:lpstr>Как это было: ивенты 2019 </vt:lpstr>
      <vt:lpstr>Прайс на размещение рекламы на 2020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Гончарова Мария</dc:creator>
  <cp:lastModifiedBy>Гончарова Мария</cp:lastModifiedBy>
  <cp:revision>94</cp:revision>
  <dcterms:created xsi:type="dcterms:W3CDTF">2020-01-09T14:59:11Z</dcterms:created>
  <dcterms:modified xsi:type="dcterms:W3CDTF">2021-02-09T12:42:23Z</dcterms:modified>
</cp:coreProperties>
</file>